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Low angle exterior view of a modern building facade covered with aluminum discs under a clear, blue sky"/>
          <p:cNvSpPr/>
          <p:nvPr>
            <p:ph type="pic" sz="quarter" idx="21"/>
          </p:nvPr>
        </p:nvSpPr>
        <p:spPr>
          <a:xfrm>
            <a:off x="15417800" y="1270000"/>
            <a:ext cx="8144934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Low angle view of a modern, curved building under a cloudy sky"/>
          <p:cNvSpPr/>
          <p:nvPr>
            <p:ph type="pic" sz="quarter" idx="22"/>
          </p:nvPr>
        </p:nvSpPr>
        <p:spPr>
          <a:xfrm>
            <a:off x="15443200" y="7086600"/>
            <a:ext cx="8138580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View from inside a modern white building with glass panels, looking up to a bright, partly cloudy sky"/>
          <p:cNvSpPr/>
          <p:nvPr>
            <p:ph type="pic" idx="23"/>
          </p:nvPr>
        </p:nvSpPr>
        <p:spPr>
          <a:xfrm>
            <a:off x="-124635" y="1270000"/>
            <a:ext cx="16840169" cy="1124371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Low angle view of the Azadi Tower in Tehran, Iran against a clear, bright sky"/>
          <p:cNvSpPr/>
          <p:nvPr>
            <p:ph type="pic" idx="21"/>
          </p:nvPr>
        </p:nvSpPr>
        <p:spPr>
          <a:xfrm>
            <a:off x="0" y="-1282700"/>
            <a:ext cx="24384000" cy="16281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View from inside a stone structure, looking out toward stairs and a clear, blue sky"/>
          <p:cNvSpPr/>
          <p:nvPr>
            <p:ph type="pic" idx="21"/>
          </p:nvPr>
        </p:nvSpPr>
        <p:spPr>
          <a:xfrm>
            <a:off x="0" y="-1270000"/>
            <a:ext cx="24384000" cy="16272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 modern white building with glass panels against a clear, blue sky"/>
          <p:cNvSpPr/>
          <p:nvPr>
            <p:ph type="pic" idx="21"/>
          </p:nvPr>
        </p:nvSpPr>
        <p:spPr>
          <a:xfrm>
            <a:off x="92710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Small section of a modern shell bridge in Qingdao, Shandong, China with a partly cloudy sky above"/>
          <p:cNvSpPr/>
          <p:nvPr>
            <p:ph type="pic" idx="22"/>
          </p:nvPr>
        </p:nvSpPr>
        <p:spPr>
          <a:xfrm>
            <a:off x="9271000" y="1263848"/>
            <a:ext cx="16773843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Bug Killers…"/>
          <p:cNvSpPr txBox="1"/>
          <p:nvPr>
            <p:ph type="body" idx="21"/>
          </p:nvPr>
        </p:nvSpPr>
        <p:spPr>
          <a:xfrm>
            <a:off x="1201340" y="11237326"/>
            <a:ext cx="21971003" cy="125951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Bug Killers </a:t>
            </a:r>
          </a:p>
          <a:p>
            <a:pPr/>
            <a:r>
              <a:t>Apr 29, 2025</a:t>
            </a:r>
          </a:p>
        </p:txBody>
      </p:sp>
      <p:sp>
        <p:nvSpPr>
          <p:cNvPr id="172" name="You Only Cache Once: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2365188">
              <a:defRPr spc="-225" sz="11252"/>
            </a:pPr>
            <a:r>
              <a:t>You Only Cache Once:</a:t>
            </a:r>
          </a:p>
          <a:p>
            <a:pPr defTabSz="2365188">
              <a:defRPr spc="-225" sz="11252"/>
            </a:pPr>
            <a:r>
              <a:t>Decoder-Decoder Architectures for Language Models</a:t>
            </a:r>
          </a:p>
        </p:txBody>
      </p:sp>
      <p:sp>
        <p:nvSpPr>
          <p:cNvPr id="173" name="Yutao Sun, Li Dong, Yi Zhu, Shaohan Huang, Wenhui Wang, Shuming Ma, Quanlu Zhang, Jianyong Wang, Furu Wei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Yutao Sun, Li Dong, Yi Zhu, Shaohan Huang, Wenhui Wang, Shuming Ma, Quanlu Zhang, Jianyong Wang, Furu Wei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refill Speedup and Throughput Improve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40805">
              <a:defRPr spc="-163" sz="8160"/>
            </a:lvl1pPr>
          </a:lstStyle>
          <a:p>
            <a:pPr/>
            <a:r>
              <a:t>Prefill Speedup and Throughput Improvement</a:t>
            </a:r>
          </a:p>
        </p:txBody>
      </p:sp>
      <p:sp>
        <p:nvSpPr>
          <p:cNvPr id="210" name="Prefilling 512K tokens:…"/>
          <p:cNvSpPr txBox="1"/>
          <p:nvPr>
            <p:ph type="body" sz="half" idx="1"/>
          </p:nvPr>
        </p:nvSpPr>
        <p:spPr>
          <a:xfrm>
            <a:off x="541005" y="4248504"/>
            <a:ext cx="15369722" cy="825601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Prefilling 512K tokens:</a:t>
            </a:r>
          </a:p>
          <a:p>
            <a:pPr/>
            <a:r>
              <a:t>Transformer: 180 seconds</a:t>
            </a:r>
          </a:p>
          <a:p>
            <a:pPr/>
            <a:r>
              <a:t>YOCO: less than 6 seconds</a:t>
            </a:r>
          </a:p>
          <a:p>
            <a:pPr marL="0" indent="0">
              <a:buSzTx/>
              <a:buNone/>
            </a:pPr>
            <a:r>
              <a:t>Throughput for 512K context:</a:t>
            </a:r>
          </a:p>
          <a:p>
            <a:pPr/>
            <a:r>
              <a:t>9.6x higher than Transformer.</a:t>
            </a:r>
          </a:p>
        </p:txBody>
      </p:sp>
      <p:pic>
        <p:nvPicPr>
          <p:cNvPr id="211" name="CleanShot 2025-04-27 at 23.15.49@2x.png" descr="CleanShot 2025-04-27 at 23.15.49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68065" y="4757161"/>
            <a:ext cx="13989503" cy="55378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ignificant GPU Memory Re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Significant GPU Memory Reduction</a:t>
            </a:r>
          </a:p>
        </p:txBody>
      </p:sp>
      <p:sp>
        <p:nvSpPr>
          <p:cNvPr id="214" name="For 1M tokens:…"/>
          <p:cNvSpPr txBox="1"/>
          <p:nvPr>
            <p:ph type="body" idx="1"/>
          </p:nvPr>
        </p:nvSpPr>
        <p:spPr>
          <a:xfrm>
            <a:off x="2092544" y="2729994"/>
            <a:ext cx="19019608" cy="825601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For 1M tokens:</a:t>
            </a:r>
          </a:p>
          <a:p>
            <a:pPr/>
            <a:r>
              <a:t>Transformer uses 86GB memory.</a:t>
            </a:r>
          </a:p>
          <a:p>
            <a:pPr/>
            <a:r>
              <a:t>YOCO only needs 12.4GB.</a:t>
            </a:r>
          </a:p>
          <a:p>
            <a:pPr marL="0" indent="0">
              <a:buSzTx/>
              <a:buNone/>
            </a:pPr>
            <a:r>
              <a:t>Enables long-context LLMs to run even on consumer-grade GPUs.</a:t>
            </a:r>
          </a:p>
        </p:txBody>
      </p:sp>
      <p:pic>
        <p:nvPicPr>
          <p:cNvPr id="215" name="CleanShot 2025-04-27 at 23.17.19@2x.png" descr="CleanShot 2025-04-27 at 23.17.19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26018" y="7597915"/>
            <a:ext cx="15362879" cy="54450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omparison Against Mamba, RetNet, and Oth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94505">
              <a:defRPr spc="-153" sz="7650"/>
            </a:lvl1pPr>
          </a:lstStyle>
          <a:p>
            <a:pPr/>
            <a:r>
              <a:t>Comparison Against Mamba, RetNet, and Others</a:t>
            </a:r>
          </a:p>
        </p:txBody>
      </p:sp>
      <p:sp>
        <p:nvSpPr>
          <p:cNvPr id="218" name="YOCO and Transformer outperform alternatives like Mamba, RetNet, Hybrid H3 on ZeroSCROLLS tasks.…"/>
          <p:cNvSpPr txBox="1"/>
          <p:nvPr>
            <p:ph type="body" sz="half" idx="1"/>
          </p:nvPr>
        </p:nvSpPr>
        <p:spPr>
          <a:xfrm>
            <a:off x="1084181" y="5089272"/>
            <a:ext cx="10298522" cy="8256012"/>
          </a:xfrm>
          <a:prstGeom prst="rect">
            <a:avLst/>
          </a:prstGeom>
        </p:spPr>
        <p:txBody>
          <a:bodyPr/>
          <a:lstStyle/>
          <a:p>
            <a:pPr/>
            <a:r>
              <a:t>YOCO and Transformer outperform alternatives like Mamba, RetNet, Hybrid H3 on ZeroSCROLLS tasks.</a:t>
            </a:r>
          </a:p>
          <a:p>
            <a:pPr/>
            <a:r>
              <a:t>YOCO retains global attention capabilities.</a:t>
            </a:r>
          </a:p>
        </p:txBody>
      </p:sp>
      <p:pic>
        <p:nvPicPr>
          <p:cNvPr id="219" name="CleanShot 2025-04-27 at 23.18.44@2x.png" descr="CleanShot 2025-04-27 at 23.18.44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09595" y="2744885"/>
            <a:ext cx="11036301" cy="5003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CleanShot 2025-04-27 at 23.18.52@2x.png" descr="CleanShot 2025-04-27 at 23.18.52@2x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741298" y="8636392"/>
            <a:ext cx="11805871" cy="37224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onclusion &amp; Future Work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 &amp; Future Work</a:t>
            </a:r>
          </a:p>
        </p:txBody>
      </p:sp>
      <p:sp>
        <p:nvSpPr>
          <p:cNvPr id="223" name="YOCO introduces a new efficient inference architecture for long-context language models.…"/>
          <p:cNvSpPr txBox="1"/>
          <p:nvPr>
            <p:ph type="body" idx="1"/>
          </p:nvPr>
        </p:nvSpPr>
        <p:spPr>
          <a:xfrm>
            <a:off x="1206500" y="3820414"/>
            <a:ext cx="21971000" cy="8320569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YOCO introduces a new efficient inference architecture for long-context language models.</a:t>
            </a:r>
          </a:p>
          <a:p>
            <a:pPr marL="0" indent="0">
              <a:buSzTx/>
              <a:buNone/>
            </a:pPr>
            <a:r>
              <a:t>Achieves competitive performance and dramatic inference efficiency gains.</a:t>
            </a:r>
          </a:p>
          <a:p>
            <a:pPr marL="0" indent="0">
              <a:buSzTx/>
              <a:buNone/>
            </a:pPr>
            <a:r>
              <a:t>Future Directions:</a:t>
            </a:r>
          </a:p>
          <a:p>
            <a:pPr/>
            <a:r>
              <a:t>Further optimize the Self-Decoder design.</a:t>
            </a:r>
          </a:p>
          <a:p>
            <a:pPr/>
            <a:r>
              <a:t>Explore dynamic ratios of Self vs Cross Decoder layers.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ache Once, Serve More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-144" sz="14400"/>
            </a:pPr>
            <a:r>
              <a:t>Cache Once, Serve More.</a:t>
            </a:r>
          </a:p>
          <a:p>
            <a:pPr>
              <a:defRPr spc="-144" sz="14400"/>
            </a:pPr>
          </a:p>
          <a:p>
            <a:pPr>
              <a:defRPr spc="-175" sz="17500"/>
            </a:pPr>
            <a:r>
              <a:t>Thanks for watching!</a:t>
            </a:r>
          </a:p>
        </p:txBody>
      </p:sp>
      <p:sp>
        <p:nvSpPr>
          <p:cNvPr id="226" name="Bug Killers…"/>
          <p:cNvSpPr txBox="1"/>
          <p:nvPr>
            <p:ph type="body" idx="21"/>
          </p:nvPr>
        </p:nvSpPr>
        <p:spPr>
          <a:xfrm>
            <a:off x="1206500" y="11498995"/>
            <a:ext cx="2197100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421004">
              <a:defRPr sz="2805"/>
            </a:pPr>
            <a:r>
              <a:t>Bug Killers </a:t>
            </a:r>
          </a:p>
          <a:p>
            <a:pPr defTabSz="421004">
              <a:defRPr sz="2805"/>
            </a:pPr>
            <a:r>
              <a:t>Apr 29, 2025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Backgroun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Background</a:t>
            </a:r>
          </a:p>
        </p:txBody>
      </p:sp>
      <p:sp>
        <p:nvSpPr>
          <p:cNvPr id="176" name="Bottlenecks in Transformer Inferenc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Bottlenecks in Transformer Inference</a:t>
            </a:r>
          </a:p>
        </p:txBody>
      </p:sp>
      <p:sp>
        <p:nvSpPr>
          <p:cNvPr id="177" name="Transformer is the mainstream architecture for large language models (LLMs).…"/>
          <p:cNvSpPr txBox="1"/>
          <p:nvPr>
            <p:ph type="body" sz="half" idx="1"/>
          </p:nvPr>
        </p:nvSpPr>
        <p:spPr>
          <a:xfrm>
            <a:off x="1206500" y="4248504"/>
            <a:ext cx="11314914" cy="8256012"/>
          </a:xfrm>
          <a:prstGeom prst="rect">
            <a:avLst/>
          </a:prstGeom>
        </p:spPr>
        <p:txBody>
          <a:bodyPr/>
          <a:lstStyle/>
          <a:p>
            <a:pPr marL="0" indent="0" defTabSz="2340805">
              <a:spcBef>
                <a:spcPts val="4300"/>
              </a:spcBef>
              <a:buSzTx/>
              <a:buNone/>
              <a:defRPr sz="4608"/>
            </a:pPr>
            <a:r>
              <a:t>Transformer is the mainstream architecture for large language models (LLMs).</a:t>
            </a:r>
          </a:p>
          <a:p>
            <a:pPr marL="0" indent="0" defTabSz="2340805">
              <a:spcBef>
                <a:spcPts val="4300"/>
              </a:spcBef>
              <a:buSzTx/>
              <a:buNone/>
              <a:defRPr sz="4608"/>
            </a:pPr>
            <a:r>
              <a:t>Efficient inference relies heavily on Key-Value (KV) Caching.</a:t>
            </a:r>
          </a:p>
          <a:p>
            <a:pPr marL="0" indent="0" defTabSz="2340805">
              <a:spcBef>
                <a:spcPts val="4300"/>
              </a:spcBef>
              <a:buSzTx/>
              <a:buNone/>
              <a:defRPr sz="4608"/>
            </a:pPr>
            <a:r>
              <a:t>Major Problems:</a:t>
            </a:r>
          </a:p>
          <a:p>
            <a:pPr marL="585215" indent="-585215" defTabSz="2340805">
              <a:spcBef>
                <a:spcPts val="4300"/>
              </a:spcBef>
              <a:defRPr sz="4608"/>
            </a:pPr>
            <a:r>
              <a:t>Memory explosion: KV Cache grows linearly with input length.</a:t>
            </a:r>
          </a:p>
          <a:p>
            <a:pPr marL="585215" indent="-585215" defTabSz="2340805">
              <a:spcBef>
                <a:spcPts val="4300"/>
              </a:spcBef>
              <a:defRPr sz="4608"/>
            </a:pPr>
            <a:r>
              <a:t>High prefill latency: Processing long input sequences becomes very slow.</a:t>
            </a:r>
          </a:p>
        </p:txBody>
      </p:sp>
      <p:pic>
        <p:nvPicPr>
          <p:cNvPr id="178" name="ChatGPT Image Apr 27, 2025 at 10_49_59 PM.png" descr="ChatGPT Image Apr 27, 2025 at 10_49_5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806304" y="4139076"/>
            <a:ext cx="9505417" cy="95054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Motiv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Motivation</a:t>
            </a:r>
          </a:p>
        </p:txBody>
      </p:sp>
      <p:sp>
        <p:nvSpPr>
          <p:cNvPr id="181" name="You Only Cache Onc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You Only Cache Once</a:t>
            </a:r>
          </a:p>
        </p:txBody>
      </p:sp>
      <p:sp>
        <p:nvSpPr>
          <p:cNvPr id="182" name="How can we reduce KV Cache memory usage?…"/>
          <p:cNvSpPr txBox="1"/>
          <p:nvPr>
            <p:ph type="body" sz="half" idx="1"/>
          </p:nvPr>
        </p:nvSpPr>
        <p:spPr>
          <a:xfrm>
            <a:off x="1206500" y="4248504"/>
            <a:ext cx="11296312" cy="825601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How can we reduce KV Cache memory usage?</a:t>
            </a:r>
          </a:p>
          <a:p>
            <a:pPr marL="0" indent="0">
              <a:buSzTx/>
              <a:buNone/>
            </a:pPr>
            <a:r>
              <a:t>How can we speed up the prefill stage?</a:t>
            </a:r>
          </a:p>
          <a:p>
            <a:pPr marL="0" indent="0">
              <a:buSzTx/>
              <a:buNone/>
            </a:pPr>
            <a:r>
              <a:t>YOCO proposes a novel approach:</a:t>
            </a:r>
          </a:p>
          <a:p>
            <a:pPr/>
            <a:r>
              <a:t>Decoder-Decoder Architecture.</a:t>
            </a:r>
          </a:p>
          <a:p>
            <a:pPr/>
            <a:r>
              <a:t>Global KV cache generated only once and reused across layers.</a:t>
            </a:r>
          </a:p>
        </p:txBody>
      </p:sp>
      <p:pic>
        <p:nvPicPr>
          <p:cNvPr id="183" name="ChatGPT Image Apr 27, 2025 at 10_53_01 PM.png" descr="ChatGPT Image Apr 27, 2025 at 10_53_0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55313" y="2880877"/>
            <a:ext cx="9892430" cy="98924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YOCO Overall 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YOCO Overall Architecture</a:t>
            </a:r>
          </a:p>
        </p:txBody>
      </p:sp>
      <p:sp>
        <p:nvSpPr>
          <p:cNvPr id="186" name="Two main components:…"/>
          <p:cNvSpPr txBox="1"/>
          <p:nvPr>
            <p:ph type="body" sz="half" idx="1"/>
          </p:nvPr>
        </p:nvSpPr>
        <p:spPr>
          <a:xfrm>
            <a:off x="12930960" y="4248504"/>
            <a:ext cx="10444852" cy="825601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Two main components:</a:t>
            </a:r>
          </a:p>
          <a:p>
            <a:pPr/>
            <a:r>
              <a:t>Self-Decoder: Encodes input and generates global KV cache.</a:t>
            </a:r>
          </a:p>
          <a:p>
            <a:pPr/>
            <a:r>
              <a:t>Cross-Decoder: Reuses the global KV cache via Cross-Attention.</a:t>
            </a:r>
          </a:p>
          <a:p>
            <a:pPr marL="0" indent="0">
              <a:buSzTx/>
              <a:buNone/>
            </a:pPr>
            <a:r>
              <a:t>Externally behaves like a Decoder-only Transformer.</a:t>
            </a:r>
          </a:p>
        </p:txBody>
      </p:sp>
      <p:pic>
        <p:nvPicPr>
          <p:cNvPr id="187" name="CleanShot 2025-04-27 at 22.54.33@2x.png" descr="CleanShot 2025-04-27 at 22.54.33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9665" y="3582242"/>
            <a:ext cx="10795001" cy="8750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elf-Decoder Detai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Self-Decoder Details</a:t>
            </a:r>
          </a:p>
        </p:txBody>
      </p:sp>
      <p:sp>
        <p:nvSpPr>
          <p:cNvPr id="190" name="Employs efficient self-attention mechanisms:…"/>
          <p:cNvSpPr txBox="1"/>
          <p:nvPr>
            <p:ph type="body" sz="half" idx="1"/>
          </p:nvPr>
        </p:nvSpPr>
        <p:spPr>
          <a:xfrm>
            <a:off x="14234227" y="4248504"/>
            <a:ext cx="11072378" cy="825601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Employs efficient self-attention mechanisms:</a:t>
            </a:r>
          </a:p>
          <a:p>
            <a:pPr/>
            <a:r>
              <a:t>Sliding-Window Attention.</a:t>
            </a:r>
          </a:p>
          <a:p>
            <a:pPr/>
            <a:r>
              <a:t>Gated Retention.</a:t>
            </a:r>
          </a:p>
          <a:p>
            <a:pPr marL="0" indent="0">
              <a:buSzTx/>
              <a:buNone/>
            </a:pPr>
            <a:r>
              <a:t>Achieves O(1) inference memory, independent of input length.</a:t>
            </a:r>
          </a:p>
          <a:p>
            <a:pPr marL="0" indent="0">
              <a:buSzTx/>
              <a:buNone/>
            </a:pPr>
            <a:r>
              <a:t>Responsible for producing the global KV cache.</a:t>
            </a:r>
          </a:p>
        </p:txBody>
      </p:sp>
      <p:graphicFrame>
        <p:nvGraphicFramePr>
          <p:cNvPr id="191" name="Table 1"/>
          <p:cNvGraphicFramePr/>
          <p:nvPr/>
        </p:nvGraphicFramePr>
        <p:xfrm>
          <a:off x="611398" y="2710226"/>
          <a:ext cx="13543990" cy="10493223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2373554"/>
                <a:gridCol w="5842595"/>
                <a:gridCol w="5315138"/>
              </a:tblGrid>
              <a:tr h="1448116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Aspect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Vanilla Attention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Efficient Self-Attention (Sliding Window / Gated Retention)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2135525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Memory Growth (Inference)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O(N × L × D)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O(C × L × D) or constant (C ≪ N)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448116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Computation Complexity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O(N² × D)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O(N × C × D) or O(N × D)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104412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Attention Scope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Full sequence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Limited window / local + global structure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104412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KV Cache Size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Grows linearly with sequence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Constant or window-bounded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791821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Long-Context Capability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Difficult due to memory limits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Enables longer context modeling efficiently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1448116"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Example Techniques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Standard Multi-Head Attention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/>
                        <a:t>Sliding-Window Attention, Gated Retention (gRetNet)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ross-Decoder Detai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Cross-Decoder Details</a:t>
            </a:r>
          </a:p>
        </p:txBody>
      </p:sp>
      <p:sp>
        <p:nvSpPr>
          <p:cNvPr id="194" name="After obtaining KV caches from Self-Decoder:…"/>
          <p:cNvSpPr txBox="1"/>
          <p:nvPr>
            <p:ph type="body" sz="half" idx="1"/>
          </p:nvPr>
        </p:nvSpPr>
        <p:spPr>
          <a:xfrm>
            <a:off x="1040042" y="4750018"/>
            <a:ext cx="11068087" cy="825601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After obtaining KV caches from Self-Decoder:</a:t>
            </a:r>
          </a:p>
          <a:p>
            <a:pPr/>
            <a:r>
              <a:t>All Cross-Decoder layers reuse the global KV cache via Cross-Attention.</a:t>
            </a:r>
          </a:p>
          <a:p>
            <a:pPr marL="0" indent="0">
              <a:buSzTx/>
              <a:buNone/>
            </a:pPr>
            <a:r>
              <a:t>Causal masking is still applied for autoregressive generation.</a:t>
            </a:r>
          </a:p>
        </p:txBody>
      </p:sp>
      <p:pic>
        <p:nvPicPr>
          <p:cNvPr id="195" name="ChatGPT Image Apr 27, 2025 at 11_08_35 PM.png" descr="ChatGPT Image Apr 27, 2025 at 11_08_35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81419" y="3646280"/>
            <a:ext cx="11068087" cy="73787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Key Inference Advantages of YOC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Key Inference Advantages of YOCO</a:t>
            </a:r>
          </a:p>
        </p:txBody>
      </p:sp>
      <p:sp>
        <p:nvSpPr>
          <p:cNvPr id="198" name="Significant GPU memory reduction (up to ~80x smaller KV Cache).…"/>
          <p:cNvSpPr txBox="1"/>
          <p:nvPr>
            <p:ph type="body" sz="half" idx="1"/>
          </p:nvPr>
        </p:nvSpPr>
        <p:spPr>
          <a:xfrm>
            <a:off x="1206500" y="4248504"/>
            <a:ext cx="9895548" cy="8256012"/>
          </a:xfrm>
          <a:prstGeom prst="rect">
            <a:avLst/>
          </a:prstGeom>
        </p:spPr>
        <p:txBody>
          <a:bodyPr/>
          <a:lstStyle/>
          <a:p>
            <a:pPr/>
            <a:r>
              <a:t>Significant GPU memory reduction (up to ~80x smaller KV Cache).</a:t>
            </a:r>
          </a:p>
          <a:p>
            <a:pPr/>
            <a:r>
              <a:t>Accelerated prefill stage (linear rather than quadratic time complexity).</a:t>
            </a:r>
          </a:p>
          <a:p>
            <a:pPr/>
            <a:r>
              <a:t>Improved throughput with larger batch sizes.</a:t>
            </a:r>
          </a:p>
        </p:txBody>
      </p:sp>
      <p:pic>
        <p:nvPicPr>
          <p:cNvPr id="199" name="CleanShot 2025-04-27 at 23.10.17@2x.png" descr="CleanShot 2025-04-27 at 23.10.17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72763" y="3819159"/>
            <a:ext cx="8244990" cy="68877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YOCO Performance on Language Mode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YOCO Performance on Language Modeling</a:t>
            </a:r>
          </a:p>
        </p:txBody>
      </p:sp>
      <p:sp>
        <p:nvSpPr>
          <p:cNvPr id="202" name="Compared with StableLM, OpenLLaMA, and other strong baselines.…"/>
          <p:cNvSpPr txBox="1"/>
          <p:nvPr>
            <p:ph type="body" sz="half" idx="1"/>
          </p:nvPr>
        </p:nvSpPr>
        <p:spPr>
          <a:xfrm>
            <a:off x="4432837" y="9043307"/>
            <a:ext cx="15822418" cy="8256012"/>
          </a:xfrm>
          <a:prstGeom prst="rect">
            <a:avLst/>
          </a:prstGeom>
        </p:spPr>
        <p:txBody>
          <a:bodyPr/>
          <a:lstStyle/>
          <a:p>
            <a:pPr/>
            <a:r>
              <a:t>Compared with StableLM, OpenLLaMA, and other strong baselines.</a:t>
            </a:r>
          </a:p>
          <a:p>
            <a:pPr/>
            <a:r>
              <a:t>3B YOCO model matches or exceeds Transformer baselines after training on 1T and 1.6T tokens.</a:t>
            </a:r>
          </a:p>
        </p:txBody>
      </p:sp>
      <p:pic>
        <p:nvPicPr>
          <p:cNvPr id="203" name="CleanShot 2025-04-27 at 23.11.32@2x.png" descr="CleanShot 2025-04-27 at 23.11.32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46423" y="2885541"/>
            <a:ext cx="15291154" cy="57848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Extending Context Length to 1M Toke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Extending Context Length to 1M Tokens</a:t>
            </a:r>
          </a:p>
        </p:txBody>
      </p:sp>
      <p:sp>
        <p:nvSpPr>
          <p:cNvPr id="206" name="YOCO scales up to 1M token context length.…"/>
          <p:cNvSpPr txBox="1"/>
          <p:nvPr>
            <p:ph type="body" idx="1"/>
          </p:nvPr>
        </p:nvSpPr>
        <p:spPr>
          <a:xfrm>
            <a:off x="1968565" y="2729994"/>
            <a:ext cx="20446870" cy="8256012"/>
          </a:xfrm>
          <a:prstGeom prst="rect">
            <a:avLst/>
          </a:prstGeom>
        </p:spPr>
        <p:txBody>
          <a:bodyPr/>
          <a:lstStyle/>
          <a:p>
            <a:pPr/>
            <a:r>
              <a:t>YOCO scales up to 1M token context length.</a:t>
            </a:r>
          </a:p>
          <a:p>
            <a:pPr/>
            <a:r>
              <a:t>Achieves near-perfect retrieval accuracy in Needle-in-a-Haystack tests.</a:t>
            </a:r>
          </a:p>
        </p:txBody>
      </p:sp>
      <p:pic>
        <p:nvPicPr>
          <p:cNvPr id="207" name="CleanShot 2025-04-27 at 23.12.54@2x.png" descr="CleanShot 2025-04-27 at 23.12.54@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71068" y="5453638"/>
            <a:ext cx="11641864" cy="69252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3_DynamicLight">
  <a:themeElements>
    <a:clrScheme name="33_Dynamic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3_DynamicLight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3_Dynamic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